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627" r:id="rId2"/>
    <p:sldId id="285" r:id="rId3"/>
    <p:sldId id="280" r:id="rId4"/>
    <p:sldId id="286" r:id="rId5"/>
    <p:sldId id="284" r:id="rId6"/>
    <p:sldId id="287" r:id="rId7"/>
    <p:sldId id="288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8"/>
    <p:restoredTop sz="94628"/>
  </p:normalViewPr>
  <p:slideViewPr>
    <p:cSldViewPr snapToGrid="0" snapToObjects="1">
      <p:cViewPr varScale="1">
        <p:scale>
          <a:sx n="153" d="100"/>
          <a:sy n="153" d="100"/>
        </p:scale>
        <p:origin x="37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AA34A-B98B-374C-9696-DDF9501E09F3}" type="datetimeFigureOut">
              <a:rPr lang="en-US" smtClean="0"/>
              <a:t>7/1/25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36040-656E-2D4D-968D-94ED36ADA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1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6E946-4E9C-4094-B6E0-07BF07D4B72E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8233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0524-93D1-5548-9937-821F0E639D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8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0524-93D1-5548-9937-821F0E639D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1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0524-93D1-5548-9937-821F0E639D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2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0524-93D1-5548-9937-821F0E639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9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0524-93D1-5548-9937-821F0E639D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40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90524-93D1-5548-9937-821F0E639D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5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35563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6377"/>
            <a:ext cx="4038600" cy="311824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50504"/>
            <a:ext cx="8229600" cy="80129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7/1/25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675085"/>
            <a:ext cx="8229600" cy="8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2266950"/>
            <a:ext cx="8229600" cy="232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7/1/25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52194" cy="45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png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tiff"/><Relationship Id="rId4" Type="http://schemas.openxmlformats.org/officeDocument/2006/relationships/image" Target="../media/image12.tiff"/><Relationship Id="rId9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8;p17">
            <a:extLst>
              <a:ext uri="{FF2B5EF4-FFF2-40B4-BE49-F238E27FC236}">
                <a16:creationId xmlns:a16="http://schemas.microsoft.com/office/drawing/2014/main" id="{FAC5967D-1FC5-1C4E-9B47-CD7C30D04CB2}"/>
              </a:ext>
            </a:extLst>
          </p:cNvPr>
          <p:cNvSpPr txBox="1">
            <a:spLocks/>
          </p:cNvSpPr>
          <p:nvPr/>
        </p:nvSpPr>
        <p:spPr>
          <a:xfrm>
            <a:off x="415635" y="2214099"/>
            <a:ext cx="8312727" cy="944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cs typeface="Times New Roman" panose="02020603050405020304" pitchFamily="18" charset="0"/>
              </a:rPr>
              <a:t>Genomic matrices</a:t>
            </a:r>
          </a:p>
        </p:txBody>
      </p:sp>
      <p:sp>
        <p:nvSpPr>
          <p:cNvPr id="10" name="Google Shape;89;p17">
            <a:extLst>
              <a:ext uri="{FF2B5EF4-FFF2-40B4-BE49-F238E27FC236}">
                <a16:creationId xmlns:a16="http://schemas.microsoft.com/office/drawing/2014/main" id="{99D5CA0B-F10C-B148-9ADF-BEB8C1CC30F9}"/>
              </a:ext>
            </a:extLst>
          </p:cNvPr>
          <p:cNvSpPr txBox="1">
            <a:spLocks/>
          </p:cNvSpPr>
          <p:nvPr/>
        </p:nvSpPr>
        <p:spPr>
          <a:xfrm>
            <a:off x="1406045" y="3606328"/>
            <a:ext cx="6331909" cy="11609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b="1" dirty="0">
                <a:solidFill>
                  <a:srgbClr val="C00000"/>
                </a:solidFill>
                <a:latin typeface="Garamond" panose="02020404030301010803" pitchFamily="18" charset="0"/>
                <a:cs typeface="Times New Roman" pitchFamily="18" charset="0"/>
              </a:rPr>
              <a:t>Roberto Fritsche-Neto</a:t>
            </a:r>
          </a:p>
          <a:p>
            <a:pPr marL="0" indent="0" algn="ctr">
              <a:buNone/>
            </a:pPr>
            <a:r>
              <a:rPr lang="en-US" sz="1500" dirty="0">
                <a:latin typeface="Garamond" panose="02020404030301010803" pitchFamily="18" charset="0"/>
                <a:cs typeface="Times New Roman" pitchFamily="18" charset="0"/>
              </a:rPr>
              <a:t>Assistant Professor - Vegetable Molecular Breeding</a:t>
            </a:r>
          </a:p>
          <a:p>
            <a:pPr marL="0" indent="0" algn="ctr">
              <a:buNone/>
            </a:pPr>
            <a:endParaRPr lang="en-US" sz="1500" dirty="0">
              <a:latin typeface="Garamond" panose="02020404030301010803" pitchFamily="18" charset="0"/>
              <a:cs typeface="Times New Roman" pitchFamily="18" charset="0"/>
            </a:endParaRPr>
          </a:p>
          <a:p>
            <a:pPr marL="0" indent="0" algn="ctr">
              <a:buNone/>
            </a:pPr>
            <a:r>
              <a:rPr lang="en-US" sz="1500" b="1" dirty="0">
                <a:solidFill>
                  <a:srgbClr val="C00000"/>
                </a:solidFill>
                <a:latin typeface="Garamond" panose="02020404030301010803" pitchFamily="18" charset="0"/>
                <a:cs typeface="Times New Roman" pitchFamily="18" charset="0"/>
              </a:rPr>
              <a:t>2025</a:t>
            </a:r>
            <a:endParaRPr lang="en-US" sz="15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A55D11-4277-D210-2D3D-604584320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4FFB-4E99-450A-8CB0-F98DC51F07B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Google Shape;88;p17">
            <a:extLst>
              <a:ext uri="{FF2B5EF4-FFF2-40B4-BE49-F238E27FC236}">
                <a16:creationId xmlns:a16="http://schemas.microsoft.com/office/drawing/2014/main" id="{189A9E52-426E-EC94-92A8-622436F87D02}"/>
              </a:ext>
            </a:extLst>
          </p:cNvPr>
          <p:cNvSpPr txBox="1">
            <a:spLocks/>
          </p:cNvSpPr>
          <p:nvPr/>
        </p:nvSpPr>
        <p:spPr>
          <a:xfrm>
            <a:off x="415636" y="579209"/>
            <a:ext cx="8312727" cy="15215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Garamond" panose="02020404030301010803" pitchFamily="18" charset="0"/>
                <a:cs typeface="Times New Roman" pitchFamily="18" charset="0"/>
              </a:rPr>
              <a:t>College of Agriculture and Life Sciences</a:t>
            </a:r>
          </a:p>
          <a:p>
            <a:r>
              <a:rPr lang="en-US" sz="1800" dirty="0">
                <a:latin typeface="Garamond" panose="02020404030301010803" pitchFamily="18" charset="0"/>
                <a:cs typeface="Times New Roman" pitchFamily="18" charset="0"/>
              </a:rPr>
              <a:t>Department of Horticulture Sciences</a:t>
            </a:r>
          </a:p>
          <a:p>
            <a:r>
              <a:rPr lang="en-US" sz="1800" dirty="0">
                <a:latin typeface="Garamond" panose="02020404030301010803" pitchFamily="18" charset="0"/>
                <a:cs typeface="Times New Roman" pitchFamily="18" charset="0"/>
              </a:rPr>
              <a:t>Plant Breeding Consortium</a:t>
            </a:r>
          </a:p>
          <a:p>
            <a:r>
              <a:rPr lang="en-US" altLang="x-none" sz="1800" dirty="0">
                <a:latin typeface="Garamond" panose="02020404030301010803" pitchFamily="18" charset="0"/>
                <a:cs typeface="Times New Roman" pitchFamily="18" charset="0"/>
              </a:rPr>
              <a:t>CS/HS 541 Plant Breeding Methods</a:t>
            </a:r>
            <a:endParaRPr lang="en-US" sz="1800" dirty="0">
              <a:latin typeface="Garamond" panose="02020404030301010803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5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9287" y="189315"/>
            <a:ext cx="6172200" cy="651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G</a:t>
            </a:r>
            <a:r>
              <a:rPr lang="en-US" altLang="x-none" sz="2700" b="1" baseline="-25000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A</a:t>
            </a:r>
            <a:endParaRPr lang="pt-BR" altLang="pt-BR" sz="2700" b="1" baseline="-25000" dirty="0">
              <a:latin typeface="Garamond" panose="02020404030301010803" pitchFamily="18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161" y="994579"/>
            <a:ext cx="7558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G</a:t>
            </a:r>
            <a:r>
              <a:rPr lang="en-US" b="1" baseline="-25000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 – additive genomic relationship matrix</a:t>
            </a: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There are many methods</a:t>
            </a: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The most popular was proposed by </a:t>
            </a:r>
            <a:r>
              <a:rPr lang="en-US" dirty="0" err="1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VanRaden</a:t>
            </a: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 (2008)</a:t>
            </a: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Another way is to center and and scale the matrix first</a:t>
            </a: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W &lt;- scale(M, scale = TRUE, center = TRUE)</a:t>
            </a: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G</a:t>
            </a:r>
            <a:r>
              <a:rPr lang="en-US" baseline="-25000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 &lt;- </a:t>
            </a:r>
            <a:r>
              <a:rPr lang="en-US" dirty="0" err="1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tcrossprod</a:t>
            </a: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(W) / </a:t>
            </a:r>
            <a:r>
              <a:rPr lang="en-US" dirty="0" err="1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ncol</a:t>
            </a: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(W)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A65AE-6F46-E440-BE13-AF59303918C8}"/>
                  </a:ext>
                </a:extLst>
              </p:cNvPr>
              <p:cNvSpPr txBox="1"/>
              <p:nvPr/>
            </p:nvSpPr>
            <p:spPr>
              <a:xfrm>
                <a:off x="902470" y="2117337"/>
                <a:ext cx="1961755" cy="682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baseline="-250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𝑊𝑊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𝑝𝑖𝑞𝑖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A65AE-6F46-E440-BE13-AF593039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70" y="2117337"/>
                <a:ext cx="1961755" cy="682751"/>
              </a:xfrm>
              <a:prstGeom prst="rect">
                <a:avLst/>
              </a:prstGeom>
              <a:blipFill>
                <a:blip r:embed="rId3"/>
                <a:stretch>
                  <a:fillRect t="-16364" b="-8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6">
            <a:extLst>
              <a:ext uri="{FF2B5EF4-FFF2-40B4-BE49-F238E27FC236}">
                <a16:creationId xmlns:a16="http://schemas.microsoft.com/office/drawing/2014/main" id="{41453CEE-8D9F-1743-8E8D-6CB6B23F0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435" y="2006629"/>
            <a:ext cx="2021681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3BB73D-02B5-1042-94FE-3C8D0F22368B}"/>
                  </a:ext>
                </a:extLst>
              </p:cNvPr>
              <p:cNvSpPr txBox="1"/>
              <p:nvPr/>
            </p:nvSpPr>
            <p:spPr>
              <a:xfrm>
                <a:off x="1724113" y="4060063"/>
                <a:ext cx="1275349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baseline="-250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𝑊𝑊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3BB73D-02B5-1042-94FE-3C8D0F223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060063"/>
                <a:ext cx="1275349" cy="618374"/>
              </a:xfrm>
              <a:prstGeom prst="rect">
                <a:avLst/>
              </a:prstGeom>
              <a:blipFill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C688BA-0086-0042-B5D2-56812575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571" y="3841886"/>
            <a:ext cx="2503004" cy="1054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E5D7E4-B559-334F-9E3E-2679B996D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4060" y="3841887"/>
            <a:ext cx="3001910" cy="105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8791F-03B6-E741-B9C0-FB972E7EC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773" y="514951"/>
            <a:ext cx="2281197" cy="12700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0B84A-290D-8B4C-9874-9A39DA601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575" y="1856347"/>
            <a:ext cx="3082395" cy="10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9287" y="189315"/>
            <a:ext cx="6172200" cy="651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G</a:t>
            </a:r>
            <a:r>
              <a:rPr lang="en-US" altLang="x-none" sz="2700" b="1" baseline="-25000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D</a:t>
            </a:r>
            <a:endParaRPr lang="pt-BR" altLang="pt-BR" sz="2700" b="1" baseline="-25000" dirty="0">
              <a:latin typeface="Garamond" panose="02020404030301010803" pitchFamily="18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161" y="994578"/>
            <a:ext cx="75587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G</a:t>
            </a:r>
            <a:r>
              <a:rPr lang="en-US" b="1" baseline="-25000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 – dominance genomic relationship matrix</a:t>
            </a: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Aa =1</a:t>
            </a: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Otherwise = 0</a:t>
            </a: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A65AE-6F46-E440-BE13-AF59303918C8}"/>
                  </a:ext>
                </a:extLst>
              </p:cNvPr>
              <p:cNvSpPr txBox="1"/>
              <p:nvPr/>
            </p:nvSpPr>
            <p:spPr>
              <a:xfrm>
                <a:off x="882494" y="2230528"/>
                <a:ext cx="2097690" cy="6827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baseline="-2500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’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𝑝𝑖𝑞𝑖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A65AE-6F46-E440-BE13-AF593039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94" y="2230528"/>
                <a:ext cx="2097690" cy="682751"/>
              </a:xfrm>
              <a:prstGeom prst="rect">
                <a:avLst/>
              </a:prstGeom>
              <a:blipFill>
                <a:blip r:embed="rId3"/>
                <a:stretch>
                  <a:fillRect t="-16364" b="-8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398791F-03B6-E741-B9C0-FB972E7E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594" y="862949"/>
            <a:ext cx="2495549" cy="1389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1A28C-B9B4-1440-BD10-073DBA8CB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609" y="2365997"/>
            <a:ext cx="2490534" cy="1417377"/>
          </a:xfrm>
          <a:prstGeom prst="rect">
            <a:avLst/>
          </a:prstGeom>
        </p:spPr>
      </p:pic>
      <p:pic>
        <p:nvPicPr>
          <p:cNvPr id="35" name="Picture 7">
            <a:extLst>
              <a:ext uri="{FF2B5EF4-FFF2-40B4-BE49-F238E27FC236}">
                <a16:creationId xmlns:a16="http://schemas.microsoft.com/office/drawing/2014/main" id="{76215A5E-25DE-224E-9CFD-6C460AE4D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841" y="1964074"/>
            <a:ext cx="2050971" cy="88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874E00-5824-F34D-B8CA-B9A932254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638" y="3272949"/>
            <a:ext cx="3661175" cy="128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5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9287" y="189315"/>
            <a:ext cx="6172200" cy="651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Gaussian kernel</a:t>
            </a:r>
            <a:endParaRPr lang="pt-BR" altLang="pt-BR" sz="2700" b="1" dirty="0">
              <a:latin typeface="Garamond" panose="02020404030301010803" pitchFamily="18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0161" y="994578"/>
            <a:ext cx="75587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GK – Euclidian genomic distance between individuals</a:t>
            </a: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Capture additive and non-additive effects</a:t>
            </a: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h = bandwidth parameters</a:t>
            </a:r>
          </a:p>
          <a:p>
            <a:pPr marL="257175" indent="-257175" algn="just">
              <a:buFont typeface="Arial" charset="0"/>
              <a:buChar char="•"/>
            </a:pP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Replace the diagonal with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A65AE-6F46-E440-BE13-AF59303918C8}"/>
                  </a:ext>
                </a:extLst>
              </p:cNvPr>
              <p:cNvSpPr txBox="1"/>
              <p:nvPr/>
            </p:nvSpPr>
            <p:spPr>
              <a:xfrm>
                <a:off x="1332393" y="3606959"/>
                <a:ext cx="3505511" cy="667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𝑚𝑒𝑑𝑖𝑎𝑛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9A65AE-6F46-E440-BE13-AF5930391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393" y="3606959"/>
                <a:ext cx="3505511" cy="667427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398791F-03B6-E741-B9C0-FB972E7EC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117" y="1465870"/>
            <a:ext cx="2495549" cy="1389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B0DDA-DC7C-294F-AA0D-B242AFA37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870" y="1760509"/>
            <a:ext cx="3715538" cy="1692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771633-B452-D540-A6F3-E9ACA3F07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129" y="2982923"/>
            <a:ext cx="3399096" cy="13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9287" y="189315"/>
            <a:ext cx="6172200" cy="651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 err="1">
                <a:latin typeface="Garamond" panose="02020404030301010803" pitchFamily="18" charset="0"/>
                <a:ea typeface="Times New Roman" charset="0"/>
                <a:cs typeface="Times New Roman" charset="0"/>
              </a:rPr>
              <a:t>GxE</a:t>
            </a:r>
            <a:endParaRPr lang="pt-BR" altLang="pt-BR" sz="2700" b="1" baseline="-25000" dirty="0">
              <a:latin typeface="Garamond" panose="02020404030301010803" pitchFamily="18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76732" y="1054013"/>
                <a:ext cx="690124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algn="just">
                  <a:buFont typeface="Arial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Additive by Environment 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b="1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Kronecker product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endParaRPr lang="en-US" dirty="0"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Environment (diagonal)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pt-BR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endParaRPr lang="en-US" dirty="0"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G</a:t>
                </a:r>
                <a:r>
                  <a:rPr lang="en-US" baseline="-25000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 matrix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endParaRPr lang="en-US" dirty="0"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b="1" dirty="0">
                  <a:solidFill>
                    <a:srgbClr val="FF0000"/>
                  </a:solidFill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2" y="1054013"/>
                <a:ext cx="6901249" cy="2308324"/>
              </a:xfrm>
              <a:prstGeom prst="rect">
                <a:avLst/>
              </a:prstGeom>
              <a:blipFill>
                <a:blip r:embed="rId3"/>
                <a:stretch>
                  <a:fillRect l="-367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750BE818-753C-1047-8FFC-6F91120BA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84" y="1202030"/>
            <a:ext cx="3390635" cy="1195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E605BD-CF8D-ED46-92E5-6C04FC280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344" y="3471595"/>
            <a:ext cx="3267075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15F9DE-4790-E44E-8BCC-1B2138537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306" y="1768393"/>
            <a:ext cx="7810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2AC748-9917-6A48-8E01-E20F6FACA2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356" y="2610469"/>
            <a:ext cx="15049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5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9287" y="189315"/>
            <a:ext cx="6172200" cy="651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Epistasis</a:t>
            </a:r>
            <a:endParaRPr lang="pt-BR" altLang="pt-BR" sz="2700" b="1" dirty="0">
              <a:latin typeface="Garamond" panose="02020404030301010803" pitchFamily="18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613" y="929545"/>
            <a:ext cx="67133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r>
              <a:rPr lang="en-US" b="1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Hadamard product </a:t>
            </a: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Vitezica</a:t>
            </a:r>
            <a:r>
              <a:rPr lang="en-US" dirty="0">
                <a:latin typeface="Garamond" panose="02020404030301010803" pitchFamily="18" charset="0"/>
                <a:ea typeface="Times New Roman" charset="0"/>
                <a:cs typeface="Times New Roman" panose="02020603050405020304" pitchFamily="18" charset="0"/>
              </a:rPr>
              <a:t> et al., 2017</a:t>
            </a:r>
            <a:r>
              <a:rPr lang="en-US" dirty="0">
                <a:latin typeface="Garamond" panose="02020404030301010803" pitchFamily="18" charset="0"/>
              </a:rPr>
              <a:t>) </a:t>
            </a:r>
          </a:p>
          <a:p>
            <a:pPr algn="just"/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charset="0"/>
              <a:buChar char="•"/>
            </a:pPr>
            <a:endParaRPr lang="en-US" b="1" dirty="0">
              <a:latin typeface="Garamond" panose="02020404030301010803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0BE818-753C-1047-8FFC-6F91120B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541" y="1690186"/>
            <a:ext cx="2802178" cy="987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F9B7F1-AC7B-634D-B124-ED5DDAA92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0449" y="2851575"/>
            <a:ext cx="2802269" cy="980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8B9C9-5366-894B-BF39-E06AEAD8F9F8}"/>
                  </a:ext>
                </a:extLst>
              </p:cNvPr>
              <p:cNvSpPr txBox="1"/>
              <p:nvPr/>
            </p:nvSpPr>
            <p:spPr>
              <a:xfrm>
                <a:off x="43851" y="1705638"/>
                <a:ext cx="3370218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pt-BR" b="0" i="1" baseline="-25000" smtClean="0">
                          <a:latin typeface="Cambria Math" panose="02040503050406030204" pitchFamily="18" charset="0"/>
                        </a:rPr>
                        <m:t>𝐴𝐴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pt-BR" i="1" baseline="-25000">
                          <a:latin typeface="Cambria Math" panose="02040503050406030204" pitchFamily="18" charset="0"/>
                        </a:rPr>
                        <m:t>𝐴𝐴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𝐴𝐴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08B9C9-5366-894B-BF39-E06AEAD8F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1" y="1705638"/>
                <a:ext cx="3370218" cy="661912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0BB2C8-9C3D-6F4B-B94B-48C8E225CA71}"/>
                  </a:ext>
                </a:extLst>
              </p:cNvPr>
              <p:cNvSpPr txBox="1"/>
              <p:nvPr/>
            </p:nvSpPr>
            <p:spPr>
              <a:xfrm>
                <a:off x="43851" y="2958166"/>
                <a:ext cx="3629391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pt-BR" i="1" baseline="-25000">
                          <a:latin typeface="Cambria Math" panose="02040503050406030204" pitchFamily="18" charset="0"/>
                        </a:rPr>
                        <m:t>𝐷𝐷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b="0" i="1" baseline="-2500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GDD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𝐷𝐷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0BB2C8-9C3D-6F4B-B94B-48C8E225C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1" y="2958166"/>
                <a:ext cx="3629391" cy="661912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5FF324-7D6B-2344-8519-329F19EAD234}"/>
                  </a:ext>
                </a:extLst>
              </p:cNvPr>
              <p:cNvSpPr txBox="1"/>
              <p:nvPr/>
            </p:nvSpPr>
            <p:spPr>
              <a:xfrm>
                <a:off x="43851" y="4102804"/>
                <a:ext cx="3579763" cy="661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𝐶𝑜𝑣</m:t>
                      </m:r>
                      <m:r>
                        <a:rPr lang="pt-BR" b="0" i="1" baseline="-250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i="1" baseline="-2500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𝑡𝑟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b="0" i="1" baseline="-2500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i="1" baseline="-2500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GAD</m:t>
                      </m:r>
                      <m:sSubSup>
                        <m:sSub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𝐴𝐷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5FF324-7D6B-2344-8519-329F19EAD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1" y="4102804"/>
                <a:ext cx="3579763" cy="661912"/>
              </a:xfrm>
              <a:prstGeom prst="rect">
                <a:avLst/>
              </a:prstGeom>
              <a:blipFill>
                <a:blip r:embed="rId7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1E6533C-BB08-4E4F-A8FA-0760B47D0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9741" y="1690186"/>
            <a:ext cx="2521721" cy="99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43A308-FCAC-D24D-84EA-A26287A7C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9741" y="2846314"/>
            <a:ext cx="2521721" cy="10009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54C54D-9BBF-3C4B-93D9-952F7B65D1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9741" y="4002538"/>
            <a:ext cx="2521721" cy="8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9287" y="189315"/>
            <a:ext cx="6172200" cy="651272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2700" b="1" dirty="0">
                <a:latin typeface="Garamond" panose="02020404030301010803" pitchFamily="18" charset="0"/>
                <a:ea typeface="Times New Roman" charset="0"/>
                <a:cs typeface="Times New Roman" charset="0"/>
              </a:rPr>
              <a:t>SCA</a:t>
            </a:r>
            <a:endParaRPr lang="pt-BR" altLang="pt-BR" sz="2700" b="1" dirty="0">
              <a:latin typeface="Garamond" panose="02020404030301010803" pitchFamily="18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4613" y="929545"/>
                <a:ext cx="671338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algn="just">
                  <a:buFont typeface="Arial" charset="0"/>
                  <a:buChar char="•"/>
                </a:pPr>
                <a:endParaRPr lang="en-US" b="1" dirty="0"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b="1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Kronecker product </a:t>
                </a: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 err="1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Lópes</a:t>
                </a: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-Cruz et al., 2015</a:t>
                </a:r>
                <a:r>
                  <a:rPr lang="en-US" dirty="0">
                    <a:latin typeface="Garamond" panose="02020404030301010803" pitchFamily="18" charset="0"/>
                  </a:rPr>
                  <a:t>)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endParaRPr lang="en-US" dirty="0">
                  <a:latin typeface="Garamond" panose="02020404030301010803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</a:rPr>
                  <a:t>G</a:t>
                </a:r>
                <a:r>
                  <a:rPr lang="en-US" baseline="-25000" dirty="0">
                    <a:latin typeface="Garamond" panose="02020404030301010803" pitchFamily="18" charset="0"/>
                  </a:rPr>
                  <a:t>1</a:t>
                </a:r>
                <a:r>
                  <a:rPr lang="en-US" dirty="0">
                    <a:latin typeface="Garamond" panose="020204040303010108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G</a:t>
                </a:r>
                <a:r>
                  <a:rPr lang="en-US" baseline="-25000" dirty="0">
                    <a:latin typeface="Garamond" panose="02020404030301010803" pitchFamily="18" charset="0"/>
                  </a:rPr>
                  <a:t>2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endParaRPr lang="en-US" baseline="-25000" dirty="0">
                  <a:latin typeface="Garamond" panose="02020404030301010803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Females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  <a:ea typeface="Times New Roman" charset="0"/>
                        <a:cs typeface="Times New Roman" panose="02020603050405020304" pitchFamily="18" charset="0"/>
                      </a:rPr>
                      <m:t>⨂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 Males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endParaRPr lang="en-US" dirty="0"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SCA &lt;- </a:t>
                </a:r>
                <a:r>
                  <a:rPr lang="en-US" dirty="0" err="1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kronecker</a:t>
                </a: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(</a:t>
                </a:r>
                <a:r>
                  <a:rPr lang="en-US" dirty="0" err="1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Ga.male</a:t>
                </a: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Ga.female</a:t>
                </a: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57175" indent="-257175" algn="just">
                  <a:buFont typeface="Arial" charset="0"/>
                  <a:buChar char="•"/>
                </a:pPr>
                <a:endParaRPr lang="en-US" dirty="0"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  <a:p>
                <a:pPr marL="257175" indent="-257175" algn="just">
                  <a:buFont typeface="Arial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Times New Roman" charset="0"/>
                    <a:cs typeface="Times New Roman" panose="02020603050405020304" pitchFamily="18" charset="0"/>
                  </a:rPr>
                  <a:t>Generates all possible hybrids in silicon</a:t>
                </a:r>
              </a:p>
              <a:p>
                <a:pPr algn="just"/>
                <a:endParaRPr lang="en-US" b="1" dirty="0">
                  <a:solidFill>
                    <a:srgbClr val="FF0000"/>
                  </a:solidFill>
                  <a:latin typeface="Garamond" panose="02020404030301010803" pitchFamily="18" charset="0"/>
                  <a:ea typeface="Times New Roman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3" y="929545"/>
                <a:ext cx="6713389" cy="3046988"/>
              </a:xfrm>
              <a:prstGeom prst="rect">
                <a:avLst/>
              </a:prstGeom>
              <a:blipFill>
                <a:blip r:embed="rId3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73D9A0A-4D6E-D549-835A-4C43193D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470" y="1546082"/>
            <a:ext cx="1524000" cy="581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0908A-344E-5B42-9716-ADED9908B6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47"/>
          <a:stretch/>
        </p:blipFill>
        <p:spPr>
          <a:xfrm>
            <a:off x="7220296" y="1546082"/>
            <a:ext cx="1619848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7A88E-7D8B-194F-BF36-32314A556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503" y="2571750"/>
            <a:ext cx="3680483" cy="13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0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U-horizontal-left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NCStateU-horizontal-left-logo</Template>
  <TotalTime>283</TotalTime>
  <Words>223</Words>
  <Application>Microsoft Macintosh PowerPoint</Application>
  <PresentationFormat>On-screen Show (16:9)</PresentationFormat>
  <Paragraphs>90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Cambria Math</vt:lpstr>
      <vt:lpstr>Garamond</vt:lpstr>
      <vt:lpstr>NCStateU-horizontal-left-logo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Fritsche Neto</dc:creator>
  <cp:lastModifiedBy>Roberto Fritsche Neto</cp:lastModifiedBy>
  <cp:revision>70</cp:revision>
  <dcterms:created xsi:type="dcterms:W3CDTF">2025-05-02T14:01:45Z</dcterms:created>
  <dcterms:modified xsi:type="dcterms:W3CDTF">2025-07-01T18:16:43Z</dcterms:modified>
</cp:coreProperties>
</file>